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E5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42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C6DA0-4B9D-4902-BFCB-5B9553A79BF5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B76E-D15F-48FF-A6FE-F8DAEFE37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895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Овал 13"/>
          <p:cNvSpPr/>
          <p:nvPr userDrawn="1"/>
        </p:nvSpPr>
        <p:spPr>
          <a:xfrm>
            <a:off x="494393" y="950604"/>
            <a:ext cx="8356600" cy="4406900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</a:t>
            </a:r>
            <a:endParaRPr lang="ru-RU" dirty="0"/>
          </a:p>
        </p:txBody>
      </p:sp>
      <p:sp>
        <p:nvSpPr>
          <p:cNvPr id="15" name="Овал 14"/>
          <p:cNvSpPr/>
          <p:nvPr userDrawn="1"/>
        </p:nvSpPr>
        <p:spPr>
          <a:xfrm>
            <a:off x="-3946753" y="-270102"/>
            <a:ext cx="3780065" cy="3780065"/>
          </a:xfrm>
          <a:prstGeom prst="ellipse">
            <a:avLst/>
          </a:prstGeom>
          <a:solidFill>
            <a:schemeClr val="accent4">
              <a:alpha val="68000"/>
            </a:schemeClr>
          </a:solidFill>
          <a:effectLst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 userDrawn="1"/>
        </p:nvSpPr>
        <p:spPr>
          <a:xfrm>
            <a:off x="9144000" y="-537111"/>
            <a:ext cx="3780065" cy="3780065"/>
          </a:xfrm>
          <a:prstGeom prst="ellipse">
            <a:avLst/>
          </a:prstGeom>
          <a:solidFill>
            <a:schemeClr val="accent4">
              <a:alpha val="68000"/>
            </a:schemeClr>
          </a:solidFill>
          <a:effectLst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 userDrawn="1"/>
        </p:nvSpPr>
        <p:spPr>
          <a:xfrm>
            <a:off x="8343900" y="4466318"/>
            <a:ext cx="3780065" cy="3780065"/>
          </a:xfrm>
          <a:prstGeom prst="ellipse">
            <a:avLst/>
          </a:prstGeom>
          <a:solidFill>
            <a:schemeClr val="accent4">
              <a:alpha val="68000"/>
            </a:schemeClr>
          </a:solidFill>
          <a:effectLst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-1336222" y="5108125"/>
            <a:ext cx="3780065" cy="3780065"/>
          </a:xfrm>
          <a:prstGeom prst="ellipse">
            <a:avLst/>
          </a:prstGeom>
          <a:solidFill>
            <a:schemeClr val="accent4">
              <a:alpha val="68000"/>
            </a:schemeClr>
          </a:solidFill>
          <a:effectLst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643447"/>
            <a:ext cx="6858000" cy="866516"/>
          </a:xfrm>
          <a:noFill/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6367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18 -0.12106 L 1.32344 0.21945 L 0.60799 0.47523 L -0.13854 0.08611 L 0.37518 -0.1210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29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60972 0.39861 L -0.23663 0.85695 L -1.16129 0.66042 L -0.67483 0.03889 L 2.77778E-6 -2.22222E-6 Z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3" y="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79827 -0.478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13" y="-2393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63125 -0.5666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63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" grpId="0" animBg="1"/>
      <p:bldP spid="2" grpId="1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7EC-0E3B-4175-8641-03F19C584A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91D-A5A5-4F4B-A7AC-D38B66010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7129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7EC-0E3B-4175-8641-03F19C584A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91D-A5A5-4F4B-A7AC-D38B66010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581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7EC-0E3B-4175-8641-03F19C584A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91D-A5A5-4F4B-A7AC-D38B66010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950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7EC-0E3B-4175-8641-03F19C584A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91D-A5A5-4F4B-A7AC-D38B660108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3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41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7EC-0E3B-4175-8641-03F19C584A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91D-A5A5-4F4B-A7AC-D38B66010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297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7EC-0E3B-4175-8641-03F19C584A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91D-A5A5-4F4B-A7AC-D38B66010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333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7EC-0E3B-4175-8641-03F19C584A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91D-A5A5-4F4B-A7AC-D38B66010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850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7EC-0E3B-4175-8641-03F19C584A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91D-A5A5-4F4B-A7AC-D38B66010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443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7EC-0E3B-4175-8641-03F19C584A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91D-A5A5-4F4B-A7AC-D38B66010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157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7EC-0E3B-4175-8641-03F19C584A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91D-A5A5-4F4B-A7AC-D38B66010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689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24693"/>
            <a:ext cx="7886700" cy="4552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B84F7EC-0E3B-4175-8641-03F19C584A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0" cy="8817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6C6191D-A5A5-4F4B-A7AC-D38B66010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896" y="653143"/>
            <a:ext cx="7862207" cy="971550"/>
          </a:xfrm>
          <a:prstGeom prst="rect">
            <a:avLst/>
          </a:prstGeom>
          <a:noFill/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230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WellwaitFree" pitchFamily="50" charset="-52"/>
              </a:rPr>
              <a:t>Всё о театре</a:t>
            </a:r>
            <a:endParaRPr lang="ru-RU" dirty="0">
              <a:solidFill>
                <a:srgbClr val="002060"/>
              </a:solidFill>
              <a:latin typeface="WellwaitFree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783330"/>
            <a:ext cx="6858000" cy="685800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Выполнила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 smtClean="0"/>
              <a:t>Горячевская</a:t>
            </a:r>
            <a:r>
              <a:rPr lang="ru-RU" sz="2000" dirty="0" smtClean="0"/>
              <a:t> В.Н.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54987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1" y="653143"/>
            <a:ext cx="8580327" cy="7870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WellwaitFree" pitchFamily="50" charset="-52"/>
              </a:rPr>
              <a:t>Оркестровая яма</a:t>
            </a:r>
            <a:endParaRPr lang="ru-RU" dirty="0">
              <a:solidFill>
                <a:srgbClr val="C00000"/>
              </a:solidFill>
              <a:latin typeface="WellwaitFree" pitchFamily="50" charset="-52"/>
            </a:endParaRPr>
          </a:p>
        </p:txBody>
      </p:sp>
      <p:pic>
        <p:nvPicPr>
          <p:cNvPr id="5" name="Рисунок 4" descr="91tea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44" y="1611922"/>
            <a:ext cx="7124700" cy="4747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42159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1" y="653143"/>
            <a:ext cx="8580327" cy="7870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WellwaitFree" pitchFamily="50" charset="-52"/>
              </a:rPr>
              <a:t>Театральные профессии</a:t>
            </a:r>
            <a:endParaRPr lang="ru-RU" dirty="0">
              <a:solidFill>
                <a:srgbClr val="C00000"/>
              </a:solidFill>
              <a:latin typeface="WellwaitFree" pitchFamily="50" charset="-52"/>
            </a:endParaRPr>
          </a:p>
        </p:txBody>
      </p:sp>
      <p:pic>
        <p:nvPicPr>
          <p:cNvPr id="4" name="Рисунок 3" descr="9a3974e3c466efc3c9375c5257c477ce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65986" y="1867989"/>
            <a:ext cx="27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ulture_big_19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6223" y="4140925"/>
            <a:ext cx="2700000" cy="19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utro_080410_kostumi_teatra_4_0x0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59504" y="4160297"/>
            <a:ext cx="2700000" cy="19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make up artist at work2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3126" y="4161979"/>
            <a:ext cx="2700000" cy="19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49840574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7666" y="1881878"/>
            <a:ext cx="27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rezhisser5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73166" y="1837025"/>
            <a:ext cx="27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42159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1" y="653143"/>
            <a:ext cx="8580327" cy="7870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WellwaitFree" pitchFamily="50" charset="-52"/>
              </a:rPr>
              <a:t>Правила поведения в театре</a:t>
            </a:r>
            <a:endParaRPr lang="ru-RU" dirty="0">
              <a:solidFill>
                <a:srgbClr val="C00000"/>
              </a:solidFill>
              <a:latin typeface="WellwaitFree" pitchFamily="50" charset="-52"/>
            </a:endParaRPr>
          </a:p>
        </p:txBody>
      </p:sp>
      <p:pic>
        <p:nvPicPr>
          <p:cNvPr id="1026" name="Picture 2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609" y="1498991"/>
            <a:ext cx="3819040" cy="504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559474" y="2717528"/>
            <a:ext cx="42275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Собираясь в театр, не забудь одеться понаряднее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159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1" y="653143"/>
            <a:ext cx="8580327" cy="7870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WellwaitFree" pitchFamily="50" charset="-52"/>
              </a:rPr>
              <a:t>Правила поведения в театре</a:t>
            </a:r>
            <a:endParaRPr lang="ru-RU" dirty="0">
              <a:solidFill>
                <a:srgbClr val="C00000"/>
              </a:solidFill>
              <a:latin typeface="WellwaitFree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5573" y="2679949"/>
            <a:ext cx="42275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 представление приходят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 15-20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минут до начала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50" name="Picture 2" descr="imag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0160" y="1435839"/>
            <a:ext cx="3760380" cy="50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2159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1" y="653143"/>
            <a:ext cx="8580327" cy="7870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WellwaitFree" pitchFamily="50" charset="-52"/>
              </a:rPr>
              <a:t>Правила поведения в театре</a:t>
            </a:r>
            <a:endParaRPr lang="ru-RU" dirty="0">
              <a:solidFill>
                <a:srgbClr val="C00000"/>
              </a:solidFill>
              <a:latin typeface="WellwaitFree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97052" y="2016069"/>
            <a:ext cx="42275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 своё место проходят лицом к уже сидящим зрителям.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Они же могут встать, если так удобнее вас пропустить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4" name="Picture 2" descr="image4"/>
          <p:cNvPicPr>
            <a:picLocks noChangeAspect="1" noChangeArrowheads="1"/>
          </p:cNvPicPr>
          <p:nvPr/>
        </p:nvPicPr>
        <p:blipFill>
          <a:blip r:embed="rId2"/>
          <a:srcRect r="50615" b="49783"/>
          <a:stretch>
            <a:fillRect/>
          </a:stretch>
        </p:blipFill>
        <p:spPr bwMode="auto">
          <a:xfrm>
            <a:off x="295105" y="1500512"/>
            <a:ext cx="3763036" cy="50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2159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1" y="653143"/>
            <a:ext cx="8580327" cy="7870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WellwaitFree" pitchFamily="50" charset="-52"/>
              </a:rPr>
              <a:t>Правила поведения в театре</a:t>
            </a:r>
            <a:endParaRPr lang="ru-RU" dirty="0">
              <a:solidFill>
                <a:srgbClr val="C00000"/>
              </a:solidFill>
              <a:latin typeface="WellwaitFree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995" y="1840706"/>
            <a:ext cx="42275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Во время спектакля не принято разговаривать, даже шёпотом, подпевать артистам или топать ногой в такт музыке. Также нельзя говорить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пo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мобильному телефону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098" name="Picture 2" descr="image4"/>
          <p:cNvPicPr>
            <a:picLocks noChangeAspect="1" noChangeArrowheads="1"/>
          </p:cNvPicPr>
          <p:nvPr/>
        </p:nvPicPr>
        <p:blipFill>
          <a:blip r:embed="rId2"/>
          <a:srcRect l="50094" t="50153"/>
          <a:stretch>
            <a:fillRect/>
          </a:stretch>
        </p:blipFill>
        <p:spPr bwMode="auto">
          <a:xfrm>
            <a:off x="5035450" y="1546966"/>
            <a:ext cx="3831048" cy="50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2159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1" y="653143"/>
            <a:ext cx="8580327" cy="7870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WellwaitFree" pitchFamily="50" charset="-52"/>
              </a:rPr>
              <a:t>Правила поведения в театре</a:t>
            </a:r>
            <a:endParaRPr lang="ru-RU" dirty="0">
              <a:solidFill>
                <a:srgbClr val="C00000"/>
              </a:solidFill>
              <a:latin typeface="WellwaitFree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09578" y="2016071"/>
            <a:ext cx="42275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зрительном зале неприлично есть, особенно во время представления.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 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Шуршание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бумажек  и другие звуки мешают окружающим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122" name="Picture 2" descr="imag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70" y="1538091"/>
            <a:ext cx="3766532" cy="50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2159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1" y="653143"/>
            <a:ext cx="8580327" cy="7870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WellwaitFree" pitchFamily="50" charset="-52"/>
              </a:rPr>
              <a:t>Правила поведения в театре</a:t>
            </a:r>
            <a:endParaRPr lang="ru-RU" dirty="0">
              <a:solidFill>
                <a:srgbClr val="C00000"/>
              </a:solidFill>
              <a:latin typeface="WellwaitFree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994" y="1991019"/>
            <a:ext cx="42275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Во время антракта зрители могут сходить в буфет, где соблюдают очередь и разговаривают вполголоса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146" name="Picture 2" descr="imag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4470" y="1519606"/>
            <a:ext cx="3784433" cy="50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2159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1" y="653143"/>
            <a:ext cx="8580327" cy="7870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WellwaitFree" pitchFamily="50" charset="-52"/>
              </a:rPr>
              <a:t>Правила поведения в театре</a:t>
            </a:r>
            <a:endParaRPr lang="ru-RU" dirty="0">
              <a:solidFill>
                <a:srgbClr val="C00000"/>
              </a:solidFill>
              <a:latin typeface="WellwaitFree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97051" y="2125414"/>
            <a:ext cx="42275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После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окончания спектакля зрители аплодируют 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дарят артистам заранее принесённые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цветы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 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Затем публика спокойно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покидает зрительный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imag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078" y="1457586"/>
            <a:ext cx="3737370" cy="50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2159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WellwaitFree" pitchFamily="50" charset="-52"/>
              </a:rPr>
              <a:t>КОНЕЦ</a:t>
            </a:r>
            <a:endParaRPr lang="ru-RU" dirty="0">
              <a:solidFill>
                <a:srgbClr val="C00000"/>
              </a:solidFill>
              <a:latin typeface="WellwaitFree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159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896" y="653143"/>
            <a:ext cx="7862207" cy="78703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WellwaitFree" pitchFamily="50" charset="-52"/>
              </a:rPr>
              <a:t>Театральная афиша</a:t>
            </a:r>
            <a:endParaRPr lang="ru-RU" dirty="0">
              <a:solidFill>
                <a:srgbClr val="C00000"/>
              </a:solidFill>
              <a:latin typeface="WellwaitFree" pitchFamily="50" charset="-52"/>
            </a:endParaRPr>
          </a:p>
        </p:txBody>
      </p:sp>
      <p:pic>
        <p:nvPicPr>
          <p:cNvPr id="5" name="Рисунок 4" descr="342_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1" y="1496377"/>
            <a:ext cx="1683396" cy="2520000"/>
          </a:xfrm>
          <a:prstGeom prst="rect">
            <a:avLst/>
          </a:prstGeom>
        </p:spPr>
      </p:pic>
      <p:pic>
        <p:nvPicPr>
          <p:cNvPr id="6" name="Рисунок 5" descr="343_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092" y="4170997"/>
            <a:ext cx="1683395" cy="2520000"/>
          </a:xfrm>
          <a:prstGeom prst="rect">
            <a:avLst/>
          </a:prstGeom>
        </p:spPr>
      </p:pic>
      <p:pic>
        <p:nvPicPr>
          <p:cNvPr id="7" name="Рисунок 6" descr="4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187" y="1463040"/>
            <a:ext cx="1794873" cy="2520000"/>
          </a:xfrm>
          <a:prstGeom prst="rect">
            <a:avLst/>
          </a:prstGeom>
        </p:spPr>
      </p:pic>
      <p:pic>
        <p:nvPicPr>
          <p:cNvPr id="8" name="Рисунок 7" descr="7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460" y="1468755"/>
            <a:ext cx="1778808" cy="2520000"/>
          </a:xfrm>
          <a:prstGeom prst="rect">
            <a:avLst/>
          </a:prstGeom>
        </p:spPr>
      </p:pic>
      <p:pic>
        <p:nvPicPr>
          <p:cNvPr id="9" name="Рисунок 8" descr="824_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90" y="4159306"/>
            <a:ext cx="1742232" cy="2453847"/>
          </a:xfrm>
          <a:prstGeom prst="rect">
            <a:avLst/>
          </a:prstGeom>
        </p:spPr>
      </p:pic>
      <p:pic>
        <p:nvPicPr>
          <p:cNvPr id="10" name="Рисунок 9" descr="2115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3368" y="1493520"/>
            <a:ext cx="1782900" cy="2520000"/>
          </a:xfrm>
          <a:prstGeom prst="rect">
            <a:avLst/>
          </a:prstGeom>
        </p:spPr>
      </p:pic>
      <p:pic>
        <p:nvPicPr>
          <p:cNvPr id="11" name="Рисунок 10" descr="49535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3947" y="4156710"/>
            <a:ext cx="1779120" cy="2520000"/>
          </a:xfrm>
          <a:prstGeom prst="rect">
            <a:avLst/>
          </a:prstGeom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3177" y="4123372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159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896" y="653143"/>
            <a:ext cx="7862207" cy="78703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WellwaitFree" pitchFamily="50" charset="-52"/>
              </a:rPr>
              <a:t>Театральная касса</a:t>
            </a:r>
            <a:endParaRPr lang="ru-RU" dirty="0">
              <a:solidFill>
                <a:srgbClr val="C00000"/>
              </a:solidFill>
              <a:latin typeface="WellwaitFree" pitchFamily="50" charset="-52"/>
            </a:endParaRPr>
          </a:p>
        </p:txBody>
      </p:sp>
      <p:pic>
        <p:nvPicPr>
          <p:cNvPr id="13" name="Рисунок 12" descr="doc6iyydgi0hlg125gis8he_800_48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3420"/>
          <a:stretch>
            <a:fillRect/>
          </a:stretch>
        </p:blipFill>
        <p:spPr>
          <a:xfrm>
            <a:off x="263047" y="2011659"/>
            <a:ext cx="3663621" cy="3528000"/>
          </a:xfrm>
          <a:prstGeom prst="rect">
            <a:avLst/>
          </a:prstGeom>
        </p:spPr>
      </p:pic>
      <p:pic>
        <p:nvPicPr>
          <p:cNvPr id="14" name="Рисунок 13" descr="P11108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964" y="1853853"/>
            <a:ext cx="5040000" cy="37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42159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896" y="653143"/>
            <a:ext cx="7862207" cy="7870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WellwaitFree" pitchFamily="50" charset="-52"/>
              </a:rPr>
              <a:t>Театральный гардероб</a:t>
            </a:r>
            <a:endParaRPr lang="ru-RU" dirty="0">
              <a:solidFill>
                <a:srgbClr val="C00000"/>
              </a:solidFill>
              <a:latin typeface="WellwaitFree" pitchFamily="50" charset="-52"/>
            </a:endParaRPr>
          </a:p>
        </p:txBody>
      </p:sp>
      <p:pic>
        <p:nvPicPr>
          <p:cNvPr id="5" name="Рисунок 4" descr="gard_bel3.jpg"/>
          <p:cNvPicPr>
            <a:picLocks noChangeAspect="1"/>
          </p:cNvPicPr>
          <p:nvPr/>
        </p:nvPicPr>
        <p:blipFill>
          <a:blip r:embed="rId2"/>
          <a:srcRect l="12185"/>
          <a:stretch>
            <a:fillRect/>
          </a:stretch>
        </p:blipFill>
        <p:spPr>
          <a:xfrm>
            <a:off x="263047" y="1549053"/>
            <a:ext cx="3983289" cy="30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Gardero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532" y="3586976"/>
            <a:ext cx="4556726" cy="30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885151" y="1588045"/>
            <a:ext cx="40020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Century Gothic" pitchFamily="34" charset="0"/>
              </a:rPr>
              <a:t>«Мы пошли с подругой Любой.</a:t>
            </a:r>
            <a:br>
              <a:rPr lang="ru-RU" i="1" dirty="0" smtClean="0">
                <a:latin typeface="Century Gothic" pitchFamily="34" charset="0"/>
              </a:rPr>
            </a:br>
            <a:r>
              <a:rPr lang="ru-RU" i="1" dirty="0" smtClean="0">
                <a:latin typeface="Century Gothic" pitchFamily="34" charset="0"/>
              </a:rPr>
              <a:t>Мы в театре сняли шубы,</a:t>
            </a:r>
            <a:br>
              <a:rPr lang="ru-RU" i="1" dirty="0" smtClean="0">
                <a:latin typeface="Century Gothic" pitchFamily="34" charset="0"/>
              </a:rPr>
            </a:br>
            <a:r>
              <a:rPr lang="ru-RU" i="1" dirty="0" smtClean="0">
                <a:latin typeface="Century Gothic" pitchFamily="34" charset="0"/>
              </a:rPr>
              <a:t>Сняли теплые платки.</a:t>
            </a:r>
            <a:br>
              <a:rPr lang="ru-RU" i="1" dirty="0" smtClean="0">
                <a:latin typeface="Century Gothic" pitchFamily="34" charset="0"/>
              </a:rPr>
            </a:br>
            <a:r>
              <a:rPr lang="ru-RU" i="1" dirty="0" smtClean="0">
                <a:latin typeface="Century Gothic" pitchFamily="34" charset="0"/>
              </a:rPr>
              <a:t>Нам в театре, в раздевалке,</a:t>
            </a:r>
            <a:br>
              <a:rPr lang="ru-RU" i="1" dirty="0" smtClean="0">
                <a:latin typeface="Century Gothic" pitchFamily="34" charset="0"/>
              </a:rPr>
            </a:br>
            <a:r>
              <a:rPr lang="ru-RU" i="1" dirty="0" smtClean="0">
                <a:latin typeface="Century Gothic" pitchFamily="34" charset="0"/>
              </a:rPr>
              <a:t>Дали в руки номерки</a:t>
            </a:r>
            <a:r>
              <a:rPr lang="ru-RU" i="1" dirty="0" smtClean="0">
                <a:latin typeface="Century Gothic" pitchFamily="34" charset="0"/>
              </a:rPr>
              <a:t>»</a:t>
            </a:r>
          </a:p>
          <a:p>
            <a:pPr algn="r"/>
            <a:r>
              <a:rPr lang="ru-RU" i="1" dirty="0" smtClean="0">
                <a:latin typeface="Century Gothic" pitchFamily="34" charset="0"/>
              </a:rPr>
              <a:t>А</a:t>
            </a:r>
            <a:r>
              <a:rPr lang="ru-RU" i="1" dirty="0" smtClean="0">
                <a:latin typeface="Century Gothic" pitchFamily="34" charset="0"/>
              </a:rPr>
              <a:t>. </a:t>
            </a:r>
            <a:r>
              <a:rPr lang="ru-RU" i="1" dirty="0" err="1" smtClean="0">
                <a:latin typeface="Century Gothic" pitchFamily="34" charset="0"/>
              </a:rPr>
              <a:t>Барто</a:t>
            </a:r>
            <a:endParaRPr lang="ru-RU" i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159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896" y="653143"/>
            <a:ext cx="7862207" cy="7870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WellwaitFree" pitchFamily="50" charset="-52"/>
              </a:rPr>
              <a:t>Фойе Театра</a:t>
            </a:r>
            <a:endParaRPr lang="ru-RU" dirty="0">
              <a:solidFill>
                <a:srgbClr val="C00000"/>
              </a:solidFill>
              <a:latin typeface="WellwaitFree" pitchFamily="50" charset="-52"/>
            </a:endParaRPr>
          </a:p>
        </p:txBody>
      </p:sp>
      <p:pic>
        <p:nvPicPr>
          <p:cNvPr id="8" name="Рисунок 7" descr="Барабашка фойе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8537" y="1592045"/>
            <a:ext cx="4500000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Барабашка фойе 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208" y="3408837"/>
            <a:ext cx="4350472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42159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1" y="653143"/>
            <a:ext cx="8580327" cy="7870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WellwaitFree" pitchFamily="50" charset="-52"/>
              </a:rPr>
              <a:t>Театральная программка</a:t>
            </a:r>
            <a:endParaRPr lang="ru-RU" dirty="0">
              <a:solidFill>
                <a:srgbClr val="C00000"/>
              </a:solidFill>
              <a:latin typeface="WellwaitFree" pitchFamily="50" charset="-52"/>
            </a:endParaRPr>
          </a:p>
        </p:txBody>
      </p:sp>
      <p:pic>
        <p:nvPicPr>
          <p:cNvPr id="6" name="Рисунок 5" descr="3974cc860b3262f4c440017704cdd7ba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18" y="3210969"/>
            <a:ext cx="4343476" cy="3240000"/>
          </a:xfrm>
          <a:prstGeom prst="rect">
            <a:avLst/>
          </a:prstGeom>
        </p:spPr>
      </p:pic>
      <p:pic>
        <p:nvPicPr>
          <p:cNvPr id="7" name="Рисунок 6" descr="d732a883e7ae5749eeb87dc96ea82b6a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396" y="1682793"/>
            <a:ext cx="434347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159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1" y="653143"/>
            <a:ext cx="8580327" cy="7870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WellwaitFree" pitchFamily="50" charset="-52"/>
              </a:rPr>
              <a:t>Театральный буфет</a:t>
            </a:r>
            <a:endParaRPr lang="ru-RU" dirty="0">
              <a:solidFill>
                <a:srgbClr val="C00000"/>
              </a:solidFill>
              <a:latin typeface="WellwaitFree" pitchFamily="50" charset="-52"/>
            </a:endParaRPr>
          </a:p>
        </p:txBody>
      </p:sp>
      <p:pic>
        <p:nvPicPr>
          <p:cNvPr id="8" name="Рисунок 7" descr="b_13293688259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136" y="2615247"/>
            <a:ext cx="5486400" cy="4032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r_1008217_qtha9jbr5rpiny1ysbv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69" y="1431100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2159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40" y="1505190"/>
            <a:ext cx="7132989" cy="486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1" y="653143"/>
            <a:ext cx="8580327" cy="7870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WellwaitFree" pitchFamily="50" charset="-52"/>
              </a:rPr>
              <a:t>Зрительный зал</a:t>
            </a:r>
            <a:endParaRPr lang="ru-RU" dirty="0">
              <a:solidFill>
                <a:srgbClr val="C00000"/>
              </a:solidFill>
              <a:latin typeface="WellwaitFree" pitchFamily="50" charset="-52"/>
            </a:endParaRPr>
          </a:p>
        </p:txBody>
      </p:sp>
      <p:pic>
        <p:nvPicPr>
          <p:cNvPr id="6" name="Рисунок 5" descr="91tea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44" y="1607019"/>
            <a:ext cx="7124700" cy="4757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42159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1" y="653143"/>
            <a:ext cx="8580327" cy="7870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WellwaitFree" pitchFamily="50" charset="-52"/>
              </a:rPr>
              <a:t>Театральная сцена</a:t>
            </a:r>
            <a:endParaRPr lang="ru-RU" dirty="0">
              <a:solidFill>
                <a:srgbClr val="C00000"/>
              </a:solidFill>
              <a:latin typeface="WellwaitFree" pitchFamily="50" charset="-52"/>
            </a:endParaRPr>
          </a:p>
        </p:txBody>
      </p:sp>
      <p:pic>
        <p:nvPicPr>
          <p:cNvPr id="5" name="Рисунок 4" descr="91tea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44" y="1551935"/>
            <a:ext cx="7124700" cy="4867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42159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157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Всё о театре</vt:lpstr>
      <vt:lpstr>Театральная афиша</vt:lpstr>
      <vt:lpstr>Театральная касса</vt:lpstr>
      <vt:lpstr>Театральный гардероб</vt:lpstr>
      <vt:lpstr>Фойе Театра</vt:lpstr>
      <vt:lpstr>Театральная программка</vt:lpstr>
      <vt:lpstr>Театральный буфет</vt:lpstr>
      <vt:lpstr>Зрительный зал</vt:lpstr>
      <vt:lpstr>Театральная сцена</vt:lpstr>
      <vt:lpstr>Оркестровая яма</vt:lpstr>
      <vt:lpstr>Театральные профессии</vt:lpstr>
      <vt:lpstr>Правила поведения в театре</vt:lpstr>
      <vt:lpstr>Правила поведения в театре</vt:lpstr>
      <vt:lpstr>Правила поведения в театре</vt:lpstr>
      <vt:lpstr>Правила поведения в театре</vt:lpstr>
      <vt:lpstr>Правила поведения в театре</vt:lpstr>
      <vt:lpstr>Правила поведения в театре</vt:lpstr>
      <vt:lpstr>Правила поведения в театре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Шеф</cp:lastModifiedBy>
  <cp:revision>55</cp:revision>
  <dcterms:created xsi:type="dcterms:W3CDTF">2017-01-24T06:29:56Z</dcterms:created>
  <dcterms:modified xsi:type="dcterms:W3CDTF">2017-10-02T04:13:41Z</dcterms:modified>
</cp:coreProperties>
</file>